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17"/>
  </p:handoutMasterIdLst>
  <p:sldIdLst>
    <p:sldId id="256" r:id="rId4"/>
    <p:sldId id="325" r:id="rId5"/>
    <p:sldId id="257" r:id="rId6"/>
    <p:sldId id="264" r:id="rId7"/>
    <p:sldId id="265" r:id="rId9"/>
    <p:sldId id="266" r:id="rId10"/>
    <p:sldId id="269" r:id="rId11"/>
    <p:sldId id="272" r:id="rId12"/>
    <p:sldId id="277" r:id="rId13"/>
    <p:sldId id="282" r:id="rId14"/>
    <p:sldId id="326" r:id="rId15"/>
    <p:sldId id="283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  <p:cmAuthor id="2" name="谢立超" initials="xlc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260" y="1122794"/>
            <a:ext cx="9145561" cy="238851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60" y="3603420"/>
            <a:ext cx="9145561" cy="165639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565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670" indent="0" algn="ctr">
              <a:buNone/>
              <a:defRPr sz="1600"/>
            </a:lvl8pPr>
            <a:lvl9pPr marL="365887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E83FB-B299-4301-AEBB-D384BE95C55C}" type="slidenum">
              <a:rPr lang="zh-CN" altLang="en-US"/>
            </a:fld>
            <a:endParaRPr lang="zh-CN" altLang="en-US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379095" y="1676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6D08C-3B11-425D-9566-C613CE82A0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992" y="1710394"/>
            <a:ext cx="10517396" cy="285383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992" y="4591223"/>
            <a:ext cx="10517396" cy="15007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56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16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88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8CE4D-9DCB-4D53-818F-7E35C85919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43" y="1826325"/>
            <a:ext cx="5182485" cy="4353007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253" y="1826325"/>
            <a:ext cx="5182485" cy="4353007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7E90E-8BC0-4DF9-988B-7AA114CFFA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32" y="365265"/>
            <a:ext cx="10517396" cy="13260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32" y="1681807"/>
            <a:ext cx="5158668" cy="8242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65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670" indent="0">
              <a:buNone/>
              <a:defRPr sz="1600" b="1"/>
            </a:lvl8pPr>
            <a:lvl9pPr marL="365887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32" y="2506036"/>
            <a:ext cx="5158668" cy="368600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253" y="1681807"/>
            <a:ext cx="5184073" cy="8242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65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670" indent="0">
              <a:buNone/>
              <a:defRPr sz="1600" b="1"/>
            </a:lvl8pPr>
            <a:lvl9pPr marL="365887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253" y="2506036"/>
            <a:ext cx="5184073" cy="368600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FC47C-81A1-47CD-8DCD-E628AB55F9A6}" type="slidenum">
              <a:rPr lang="zh-CN" altLang="en-US"/>
            </a:fld>
            <a:endParaRPr lang="zh-CN" altLang="en-US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424815" y="3632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692B1-954C-49C3-A0F0-3C63B9E243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9B672-95B6-4AB4-86AE-61BE159928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32" y="457375"/>
            <a:ext cx="3932908" cy="160081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073" y="987803"/>
            <a:ext cx="6173253" cy="48754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32" y="2058189"/>
            <a:ext cx="3932908" cy="3813050"/>
          </a:xfrm>
        </p:spPr>
        <p:txBody>
          <a:bodyPr/>
          <a:lstStyle>
            <a:lvl1pPr marL="0" indent="0">
              <a:buNone/>
              <a:defRPr sz="1600"/>
            </a:lvl1pPr>
            <a:lvl2pPr marL="456565" indent="0">
              <a:buNone/>
              <a:defRPr sz="1405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3835" indent="0">
              <a:buNone/>
              <a:defRPr sz="1000"/>
            </a:lvl7pPr>
            <a:lvl8pPr marL="3201670" indent="0">
              <a:buNone/>
              <a:defRPr sz="1000"/>
            </a:lvl8pPr>
            <a:lvl9pPr marL="365887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7C8EF-ECA3-4BF7-9370-9A9CF0C75A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32" y="457375"/>
            <a:ext cx="3932908" cy="160081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073" y="987803"/>
            <a:ext cx="6173253" cy="4875494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565" indent="0">
              <a:buNone/>
              <a:defRPr sz="2800"/>
            </a:lvl2pPr>
            <a:lvl3pPr marL="914400" indent="0">
              <a:buNone/>
              <a:defRPr sz="2400"/>
            </a:lvl3pPr>
            <a:lvl4pPr marL="1370965" indent="0">
              <a:buNone/>
              <a:defRPr sz="2000"/>
            </a:lvl4pPr>
            <a:lvl5pPr marL="1828800" indent="0">
              <a:buNone/>
              <a:defRPr sz="2000"/>
            </a:lvl5pPr>
            <a:lvl6pPr marL="2285365" indent="0">
              <a:buNone/>
              <a:defRPr sz="2000"/>
            </a:lvl6pPr>
            <a:lvl7pPr marL="2743835" indent="0">
              <a:buNone/>
              <a:defRPr sz="2000"/>
            </a:lvl7pPr>
            <a:lvl8pPr marL="3201670" indent="0">
              <a:buNone/>
              <a:defRPr sz="2000"/>
            </a:lvl8pPr>
            <a:lvl9pPr marL="365887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32" y="2058189"/>
            <a:ext cx="3932908" cy="3813050"/>
          </a:xfrm>
        </p:spPr>
        <p:txBody>
          <a:bodyPr/>
          <a:lstStyle>
            <a:lvl1pPr marL="0" indent="0">
              <a:buNone/>
              <a:defRPr sz="1600"/>
            </a:lvl1pPr>
            <a:lvl2pPr marL="456565" indent="0">
              <a:buNone/>
              <a:defRPr sz="1405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3835" indent="0">
              <a:buNone/>
              <a:defRPr sz="1000"/>
            </a:lvl7pPr>
            <a:lvl8pPr marL="3201670" indent="0">
              <a:buNone/>
              <a:defRPr sz="1000"/>
            </a:lvl8pPr>
            <a:lvl9pPr marL="365887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FA2D0-D6BC-414F-8572-347AD40ED1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6E804-31F9-45E3-BFF4-A1208A9D9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6389" y="365265"/>
            <a:ext cx="2629349" cy="5814066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43" y="365265"/>
            <a:ext cx="7735621" cy="5814066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537AF-6B04-4835-800B-8B929ED48F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E5202-8D1E-420A-82C4-827B7D94AD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8" y="274623"/>
            <a:ext cx="10974375" cy="114293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B91F5-F01A-4578-AE0E-F8E96B0138FA}" type="datetime1">
              <a:rPr lang="zh-CN" altLang="en-US"/>
            </a:fld>
            <a:endParaRPr lang="zh-CN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CB177-3B92-44F3-AB90-2369CE517E75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7188" cy="1327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 bwMode="auto">
          <a:xfrm>
            <a:off x="838200" y="1827213"/>
            <a:ext cx="10517188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95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buFontTx/>
              <a:buNone/>
              <a:defRPr sz="10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9525"/>
            <a:ext cx="4116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buFontTx/>
              <a:buNone/>
              <a:defRPr sz="1000" noProof="1">
                <a:solidFill>
                  <a:schemeClr val="tx1">
                    <a:tint val="75000"/>
                  </a:schemeClr>
                </a:solidFill>
                <a:latin typeface="Calibri" panose="020F050202020403020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188" y="6359525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A17FD8-CF6C-4369-AF9A-2427F52F5E0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762000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762000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762000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762000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200000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747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67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87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"/>
          <p:cNvGrpSpPr/>
          <p:nvPr/>
        </p:nvGrpSpPr>
        <p:grpSpPr bwMode="auto">
          <a:xfrm>
            <a:off x="2768600" y="4389438"/>
            <a:ext cx="300038" cy="271462"/>
            <a:chOff x="1748114" y="358590"/>
            <a:chExt cx="708215" cy="708215"/>
          </a:xfrm>
        </p:grpSpPr>
        <p:sp>
          <p:nvSpPr>
            <p:cNvPr id="9" name="椭圆 8"/>
            <p:cNvSpPr/>
            <p:nvPr/>
          </p:nvSpPr>
          <p:spPr>
            <a:xfrm>
              <a:off x="1748114" y="358590"/>
              <a:ext cx="708215" cy="70821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buFontTx/>
                <a:buNone/>
                <a:defRPr/>
              </a:pPr>
              <a:endParaRPr lang="zh-CN" altLang="en-US" sz="1400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3" name="组合 19"/>
            <p:cNvGrpSpPr/>
            <p:nvPr/>
          </p:nvGrpSpPr>
          <p:grpSpPr bwMode="auto">
            <a:xfrm>
              <a:off x="2088740" y="502024"/>
              <a:ext cx="98647" cy="380070"/>
              <a:chOff x="2124631" y="466165"/>
              <a:chExt cx="233081" cy="717175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2125495" y="469035"/>
                <a:ext cx="0" cy="476719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2125495" y="945754"/>
                <a:ext cx="230198" cy="234451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文本框 9"/>
          <p:cNvSpPr txBox="1"/>
          <p:nvPr/>
        </p:nvSpPr>
        <p:spPr>
          <a:xfrm>
            <a:off x="689928" y="1306830"/>
            <a:ext cx="10499725" cy="1188720"/>
          </a:xfrm>
          <a:prstGeom prst="rect">
            <a:avLst/>
          </a:prstGeom>
          <a:noFill/>
        </p:spPr>
        <p:txBody>
          <a:bodyPr lIns="81281" tIns="40641" rIns="81281" bIns="40641">
            <a:spAutoFit/>
          </a:bodyPr>
          <a:lstStyle/>
          <a:p>
            <a:pPr algn="ctr" fontAlgn="auto">
              <a:lnSpc>
                <a:spcPct val="150000"/>
              </a:lnSpc>
              <a:buFontTx/>
              <a:buNone/>
              <a:defRPr/>
            </a:pPr>
            <a:r>
              <a:rPr lang="zh-CN" altLang="en-US" sz="4800" b="1" dirty="0">
                <a:solidFill>
                  <a:srgbClr val="FF0000"/>
                </a:solidFill>
              </a:rPr>
              <a:t>项目</a:t>
            </a:r>
            <a:r>
              <a:rPr lang="zh-CN" altLang="en-US" sz="4800" b="1" dirty="0">
                <a:solidFill>
                  <a:srgbClr val="FF0000"/>
                </a:solidFill>
              </a:rPr>
              <a:t>名称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68600" y="4251960"/>
            <a:ext cx="60960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主讲人：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汇报日期：</a:t>
            </a:r>
            <a:endParaRPr lang="zh-CN" altLang="en-US" sz="2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>
            <p:custDataLst>
              <p:tags r:id="rId1"/>
            </p:custDataLst>
          </p:nvPr>
        </p:nvSpPr>
        <p:spPr>
          <a:xfrm>
            <a:off x="802640" y="839153"/>
            <a:ext cx="48974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latin typeface="楷体_GB2312" charset="-122"/>
                <a:ea typeface="楷体_GB2312" charset="-122"/>
              </a:rPr>
              <a:t>隐私保护</a:t>
            </a:r>
            <a:endParaRPr lang="zh-CN" altLang="en-US" sz="3200" dirty="0"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5369"/>
          <p:cNvSpPr txBox="1"/>
          <p:nvPr/>
        </p:nvSpPr>
        <p:spPr>
          <a:xfrm>
            <a:off x="1235922" y="884344"/>
            <a:ext cx="627168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charset="-122"/>
                <a:ea typeface="楷体_GB2312" charset="-122"/>
              </a:rPr>
              <a:t>伦理相关问题说明</a:t>
            </a:r>
            <a:endParaRPr lang="zh-CN" altLang="en-US" sz="3200" dirty="0">
              <a:latin typeface="楷体_GB2312" charset="-122"/>
              <a:ea typeface="楷体_GB2312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>
          <a:xfrm>
            <a:off x="458893" y="1742017"/>
            <a:ext cx="11582400" cy="4538133"/>
          </a:xfrm>
          <a:prstGeom prst="rect">
            <a:avLst/>
          </a:prstGeom>
        </p:spPr>
        <p:txBody>
          <a:bodyPr/>
          <a:lstStyle/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（一）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如果选择安慰剂作为对照，请说明使用安慰剂的理由和对安慰剂组的保护措施；</a:t>
            </a:r>
            <a:endParaRPr kumimoji="0" lang="en-US" alt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（二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） 如涉及弱势群体，请说明选择弱势群体的理由和对弱势群体的保护措施。</a:t>
            </a:r>
            <a:endParaRPr kumimoji="0" lang="en-US" alt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600" kern="1200" cap="none" spc="0" normalizeH="0" baseline="0" noProof="0" dirty="0">
                <a:latin typeface="+mn-lt"/>
                <a:ea typeface="+mn-ea"/>
                <a:cs typeface="+mn-cs"/>
              </a:rPr>
              <a:t>           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弱势群体的选择需符合下列条件：     </a:t>
            </a:r>
            <a:endParaRPr kumimoji="0" lang="en-US" alt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           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唯有以该弱势人群作为受试者，试验才能很好地进行；</a:t>
            </a:r>
            <a:endParaRPr kumimoji="0" lang="zh-CN" altLang="en-US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　       试验针对该弱势群体特有的疾病或健康问题；</a:t>
            </a:r>
            <a:endParaRPr kumimoji="0" lang="zh-CN" altLang="en-US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　        当试验对弱势群体受试者不提供直接受益可能，试验风险一般不得大于最小风险，除非伦理委员会同意风险程度  可略有增加；</a:t>
            </a:r>
            <a:endParaRPr kumimoji="0" lang="zh-CN" altLang="en-US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　       当受试者不能给予充分知情同意时，要获得其法定代理人的知情同意，如有可能还应同时获得受试者本人的同意。</a:t>
            </a:r>
            <a:endParaRPr kumimoji="0" 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（三）如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涉及特殊疾病人群、特定地区人群</a:t>
            </a:r>
            <a:r>
              <a:rPr kumimoji="0" lang="en-US" altLang="zh-CN" sz="1600" kern="1200" cap="none" spc="0" normalizeH="0" baseline="0" noProof="0" dirty="0">
                <a:latin typeface="+mn-lt"/>
                <a:ea typeface="+mn-ea"/>
                <a:cs typeface="+mn-cs"/>
              </a:rPr>
              <a:t>/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族群的试验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，请说明选择理由和对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特殊疾病人群、特定地区人群</a:t>
            </a:r>
            <a:r>
              <a:rPr kumimoji="0" lang="en-US" altLang="zh-CN" sz="1600" kern="1200" cap="none" spc="0" normalizeH="0" baseline="0" noProof="0" dirty="0">
                <a:latin typeface="+mn-lt"/>
                <a:ea typeface="+mn-ea"/>
                <a:cs typeface="+mn-cs"/>
              </a:rPr>
              <a:t>/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族群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的保护措施。</a:t>
            </a:r>
            <a:endParaRPr kumimoji="0" 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　　</a:t>
            </a:r>
            <a:r>
              <a:rPr kumimoji="0" lang="en-US" altLang="zh-CN" sz="1600" kern="1200" cap="none" spc="0" normalizeH="0" baseline="0" noProof="0" dirty="0">
                <a:latin typeface="+mn-lt"/>
                <a:ea typeface="+mn-ea"/>
                <a:cs typeface="+mn-cs"/>
              </a:rPr>
              <a:t>      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该试验对特殊疾病人群、特定地区人群</a:t>
            </a:r>
            <a:r>
              <a:rPr kumimoji="0" lang="en-US" altLang="zh-CN" sz="1600" kern="1200" cap="none" spc="0" normalizeH="0" baseline="0" noProof="0" dirty="0">
                <a:latin typeface="+mn-lt"/>
                <a:ea typeface="+mn-ea"/>
                <a:cs typeface="+mn-cs"/>
              </a:rPr>
              <a:t>/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族群造成的影响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；</a:t>
            </a:r>
            <a:endParaRPr kumimoji="0" 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　　</a:t>
            </a:r>
            <a:r>
              <a:rPr kumimoji="0" lang="en-US" sz="1600" kern="1200" cap="none" spc="0" normalizeH="0" baseline="0" noProof="0" dirty="0">
                <a:latin typeface="+mn-lt"/>
                <a:ea typeface="+mn-ea"/>
                <a:cs typeface="+mn-cs"/>
              </a:rPr>
              <a:t>     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外界因素对个人知情同意的影响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；</a:t>
            </a:r>
            <a:endParaRPr kumimoji="0" 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　　</a:t>
            </a:r>
            <a:r>
              <a:rPr kumimoji="0" lang="en-US" sz="1600" kern="1200" cap="none" spc="0" normalizeH="0" baseline="0" noProof="0" dirty="0">
                <a:latin typeface="+mn-lt"/>
                <a:ea typeface="+mn-ea"/>
                <a:cs typeface="+mn-cs"/>
              </a:rPr>
              <a:t>     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试验过程中，计划向该人群进行咨询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；</a:t>
            </a:r>
            <a:endParaRPr kumimoji="0" 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　　</a:t>
            </a:r>
            <a:r>
              <a:rPr kumimoji="0" lang="en-US" sz="1600" kern="1200" cap="none" spc="0" normalizeH="0" baseline="0" noProof="0" dirty="0">
                <a:latin typeface="+mn-lt"/>
                <a:ea typeface="+mn-ea"/>
                <a:cs typeface="+mn-cs"/>
              </a:rPr>
              <a:t>     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该试验有利于当地的发展，如加强当地的医疗保健服务，提升研究能力，以及应对公共卫生需求的能力。</a:t>
            </a:r>
            <a:endParaRPr kumimoji="0" 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/>
          <p:nvPr>
            <p:custDataLst>
              <p:tags r:id="rId1"/>
            </p:custDataLst>
          </p:nvPr>
        </p:nvSpPr>
        <p:spPr>
          <a:xfrm>
            <a:off x="1570990" y="1933575"/>
            <a:ext cx="90500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en-US" sz="9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谢谢！</a:t>
            </a:r>
            <a:endParaRPr lang="zh-CN" altLang="en-US" sz="9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3"/>
          <p:cNvSpPr txBox="1"/>
          <p:nvPr/>
        </p:nvSpPr>
        <p:spPr>
          <a:xfrm>
            <a:off x="1847215" y="1203960"/>
            <a:ext cx="8468360" cy="492188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171450" indent="-171450" defTabSz="685800">
              <a:lnSpc>
                <a:spcPct val="135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申办者：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71450" indent="-171450" defTabSz="685800">
              <a:lnSpc>
                <a:spcPct val="135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CRO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71450" indent="-171450" defTabSz="685800">
              <a:lnSpc>
                <a:spcPct val="135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组长单位名称：（若有）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71450" indent="-171450" defTabSz="685800">
              <a:lnSpc>
                <a:spcPct val="135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组长单位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（若有）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71450" indent="-171450" defTabSz="685800">
              <a:lnSpc>
                <a:spcPct val="135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本中心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71450" indent="-171450" defTabSz="685800">
              <a:lnSpc>
                <a:spcPct val="135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临床试验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分期：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71450" indent="-171450" defTabSz="685800">
              <a:lnSpc>
                <a:spcPct val="135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试验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期限：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71450" indent="-171450" defTabSz="685800">
              <a:lnSpc>
                <a:spcPct val="135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我院承担的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例数：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/>
          <p:nvPr/>
        </p:nvSpPr>
        <p:spPr>
          <a:xfrm>
            <a:off x="412115" y="1196658"/>
            <a:ext cx="42767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研究背景</a:t>
            </a:r>
            <a:r>
              <a:rPr lang="en-US" altLang="zh-CN" sz="32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目的</a:t>
            </a:r>
            <a:endParaRPr lang="zh-CN" altLang="en-US" sz="3200" b="1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2"/>
          <p:cNvSpPr txBox="1"/>
          <p:nvPr>
            <p:custDataLst>
              <p:tags r:id="rId1"/>
            </p:custDataLst>
          </p:nvPr>
        </p:nvSpPr>
        <p:spPr>
          <a:xfrm>
            <a:off x="932180" y="1006793"/>
            <a:ext cx="48974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研究设计与</a:t>
            </a:r>
            <a:r>
              <a:rPr lang="zh-CN" altLang="en-US" sz="3200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流程</a:t>
            </a:r>
            <a:endParaRPr lang="zh-CN" altLang="en-US" sz="3200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1516380" y="1797685"/>
            <a:ext cx="6235700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>
                <a:latin typeface="+mn-ea"/>
                <a:ea typeface="+mn-ea"/>
                <a:cs typeface="+mn-cs"/>
              </a:rPr>
              <a:t>包括但不限于：</a:t>
            </a:r>
            <a:endParaRPr kumimoji="0" lang="zh-CN" altLang="en-US" sz="28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+mn-ea"/>
                <a:ea typeface="+mn-ea"/>
                <a:cs typeface="+mn-cs"/>
              </a:rPr>
              <a:t>试验入组总人数及本中心计划入组数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+mn-ea"/>
                <a:ea typeface="+mn-ea"/>
                <a:cs typeface="+mn-cs"/>
              </a:rPr>
              <a:t>治疗方案与伴随治疗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+mn-ea"/>
                <a:ea typeface="+mn-ea"/>
                <a:cs typeface="+mn-cs"/>
              </a:rPr>
              <a:t>试验检查、检验项目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+mn-ea"/>
                <a:ea typeface="+mn-ea"/>
                <a:cs typeface="+mn-cs"/>
              </a:rPr>
              <a:t>安全性与有效性评价指标及其观测时点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+mn-ea"/>
                <a:ea typeface="+mn-ea"/>
                <a:cs typeface="+mn-cs"/>
              </a:rPr>
              <a:t>试验随访时间及试验期限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+mn-ea"/>
                <a:ea typeface="+mn-ea"/>
                <a:cs typeface="+mn-cs"/>
              </a:rPr>
              <a:t>试验结束后的随访情况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+mn-ea"/>
                <a:ea typeface="+mn-ea"/>
                <a:cs typeface="+mn-cs"/>
              </a:rPr>
              <a:t>（可用流程图表）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2"/>
          <p:cNvSpPr txBox="1"/>
          <p:nvPr>
            <p:custDataLst>
              <p:tags r:id="rId1"/>
            </p:custDataLst>
          </p:nvPr>
        </p:nvSpPr>
        <p:spPr>
          <a:xfrm>
            <a:off x="932180" y="1006793"/>
            <a:ext cx="48974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纳入标准</a:t>
            </a:r>
            <a:endParaRPr lang="zh-CN" altLang="en-US" sz="3200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2"/>
          <p:cNvSpPr txBox="1"/>
          <p:nvPr>
            <p:custDataLst>
              <p:tags r:id="rId1"/>
            </p:custDataLst>
          </p:nvPr>
        </p:nvSpPr>
        <p:spPr>
          <a:xfrm>
            <a:off x="878840" y="907098"/>
            <a:ext cx="48974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排除标准</a:t>
            </a:r>
            <a:endParaRPr lang="zh-CN" altLang="en-US" sz="3200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2"/>
          <p:cNvSpPr txBox="1"/>
          <p:nvPr>
            <p:custDataLst>
              <p:tags r:id="rId1"/>
            </p:custDataLst>
          </p:nvPr>
        </p:nvSpPr>
        <p:spPr>
          <a:xfrm>
            <a:off x="802640" y="839470"/>
            <a:ext cx="9598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dirty="0">
                <a:latin typeface="楷体_GB2312" charset="-122"/>
                <a:ea typeface="楷体_GB2312" charset="-122"/>
                <a:sym typeface="+mn-ea"/>
              </a:rPr>
              <a:t>试验中止/受试者退出研究的条件</a:t>
            </a:r>
            <a:endParaRPr lang="zh-CN" altLang="en-US" sz="3200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2"/>
          <p:cNvSpPr txBox="1"/>
          <p:nvPr>
            <p:custDataLst>
              <p:tags r:id="rId1"/>
            </p:custDataLst>
          </p:nvPr>
        </p:nvSpPr>
        <p:spPr>
          <a:xfrm>
            <a:off x="802640" y="839470"/>
            <a:ext cx="64776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受试者的预期风险</a:t>
            </a:r>
            <a:r>
              <a:rPr lang="zh-CN" altLang="en-US" sz="3200" dirty="0">
                <a:latin typeface="楷体_GB2312" charset="-122"/>
                <a:ea typeface="楷体_GB2312" charset="-122"/>
                <a:sym typeface="+mn-ea"/>
              </a:rPr>
              <a:t>与</a:t>
            </a:r>
            <a:r>
              <a:rPr lang="zh-CN" altLang="en-US" sz="3200" dirty="0">
                <a:solidFill>
                  <a:schemeClr val="tx1"/>
                </a:solidFill>
                <a:latin typeface="楷体_GB2312" charset="-122"/>
                <a:ea typeface="楷体_GB2312" charset="-122"/>
                <a:sym typeface="+mn-ea"/>
              </a:rPr>
              <a:t>应急预案</a:t>
            </a:r>
            <a:endParaRPr lang="zh-CN" altLang="en-US" sz="3200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>
            <p:custDataLst>
              <p:tags r:id="rId1"/>
            </p:custDataLst>
          </p:nvPr>
        </p:nvSpPr>
        <p:spPr>
          <a:xfrm>
            <a:off x="802640" y="839153"/>
            <a:ext cx="48974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费用与补偿</a:t>
            </a:r>
            <a:endParaRPr lang="zh-CN" altLang="en-US" sz="3200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27138" y="2250123"/>
            <a:ext cx="5895975" cy="1337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 dirty="0">
                <a:latin typeface="+mn-ea"/>
                <a:ea typeface="+mn-ea"/>
                <a:cs typeface="+mn-cs"/>
              </a:rPr>
              <a:t>受试者参加试验需承担的费用；</a:t>
            </a:r>
            <a:endParaRPr kumimoji="0" lang="en-US" altLang="zh-CN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 dirty="0">
                <a:latin typeface="+mn-ea"/>
                <a:ea typeface="+mn-ea"/>
                <a:cs typeface="+mn-cs"/>
              </a:rPr>
              <a:t>受试者参加试验获得的补偿及支付方式；</a:t>
            </a:r>
            <a:endParaRPr kumimoji="0" lang="zh-CN" altLang="en-US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 dirty="0">
                <a:solidFill>
                  <a:schemeClr val="tx1"/>
                </a:solidFill>
                <a:latin typeface="+mn-ea"/>
                <a:ea typeface="+mn-ea"/>
                <a:cs typeface="+mn-cs"/>
              </a:rPr>
              <a:t>发生研究相关损害时治疗费用及相应补偿的提供情况</a:t>
            </a:r>
            <a:endParaRPr kumimoji="0" lang="zh-CN" altLang="en-US" kern="1200" cap="none" spc="0" normalizeH="0" baseline="0" noProof="0" dirty="0">
              <a:solidFill>
                <a:schemeClr val="tx1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OPIC_ID" val="2806177"/>
  <p:tag name="KSO_WM_TEMPLATE_OUTLINE_ID" val="15"/>
  <p:tag name="KSO_WM_TEMPLATE_SCENE_ID" val="1"/>
  <p:tag name="KSO_WM_TEMPLATE_JOB_ID" val="2"/>
  <p:tag name="KSO_WM_TEMPLATE_TOPIC_DEFAULT" val="1"/>
</p:tagLst>
</file>

<file path=ppt/tags/tag10.xml><?xml version="1.0" encoding="utf-8"?>
<p:tagLst xmlns:p="http://schemas.openxmlformats.org/presentationml/2006/main">
  <p:tag name="REFSHAPE" val="510114452"/>
</p:tagLst>
</file>

<file path=ppt/tags/tag11.xml><?xml version="1.0" encoding="utf-8"?>
<p:tagLst xmlns:p="http://schemas.openxmlformats.org/presentationml/2006/main">
  <p:tag name="COMMONDATA" val="eyJoZGlkIjoiNTJlNjM1Y2QyZTAzNTBiOTA0MTEzNTM5NWQ0NzMwN2IifQ=="/>
  <p:tag name="KSO_WPP_MARK_KEY" val="5a8463da-b93e-4dea-ba8b-0d3cd393acd4"/>
</p:tagLst>
</file>

<file path=ppt/tags/tag2.xml><?xml version="1.0" encoding="utf-8"?>
<p:tagLst xmlns:p="http://schemas.openxmlformats.org/presentationml/2006/main">
  <p:tag name="REFSHAPE" val="510116220"/>
</p:tagLst>
</file>

<file path=ppt/tags/tag3.xml><?xml version="1.0" encoding="utf-8"?>
<p:tagLst xmlns:p="http://schemas.openxmlformats.org/presentationml/2006/main">
  <p:tag name="REFSHAPE" val="510116220"/>
</p:tagLst>
</file>

<file path=ppt/tags/tag4.xml><?xml version="1.0" encoding="utf-8"?>
<p:tagLst xmlns:p="http://schemas.openxmlformats.org/presentationml/2006/main">
  <p:tag name="REFSHAPE" val="510116220"/>
</p:tagLst>
</file>

<file path=ppt/tags/tag5.xml><?xml version="1.0" encoding="utf-8"?>
<p:tagLst xmlns:p="http://schemas.openxmlformats.org/presentationml/2006/main">
  <p:tag name="REFSHAPE" val="510116220"/>
</p:tagLst>
</file>

<file path=ppt/tags/tag6.xml><?xml version="1.0" encoding="utf-8"?>
<p:tagLst xmlns:p="http://schemas.openxmlformats.org/presentationml/2006/main">
  <p:tag name="REFSHAPE" val="510116220"/>
</p:tagLst>
</file>

<file path=ppt/tags/tag7.xml><?xml version="1.0" encoding="utf-8"?>
<p:tagLst xmlns:p="http://schemas.openxmlformats.org/presentationml/2006/main">
  <p:tag name="REFSHAPE" val="510116220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REFSHAPE" val="51011622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</Words>
  <Application>WPS 演示</Application>
  <PresentationFormat>宽屏</PresentationFormat>
  <Paragraphs>62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Calibri Light</vt:lpstr>
      <vt:lpstr>微软雅黑</vt:lpstr>
      <vt:lpstr>楷体_GB2312</vt:lpstr>
      <vt:lpstr>新宋体</vt:lpstr>
      <vt:lpstr>Times New Roman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ling su</dc:creator>
  <cp:lastModifiedBy>苏玲</cp:lastModifiedBy>
  <cp:revision>13</cp:revision>
  <dcterms:created xsi:type="dcterms:W3CDTF">2022-07-07T01:01:00Z</dcterms:created>
  <dcterms:modified xsi:type="dcterms:W3CDTF">2025-02-26T01:09:28Z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E4A5A01376714181A0E9ED2BC4368D4A</vt:lpwstr>
  </property>
  <property fmtid="{D5CDD505-2E9C-101B-9397-08002B2CF9AE}" pid="3" name="KSOProductBuildVer">
    <vt:lpwstr>2052-12.1.0.20305</vt:lpwstr>
  </property>
</Properties>
</file>