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1"/>
  </p:notesMasterIdLst>
  <p:handoutMasterIdLst>
    <p:handoutMasterId r:id="rId12"/>
  </p:handoutMasterIdLst>
  <p:sldIdLst>
    <p:sldId id="336" r:id="rId4"/>
    <p:sldId id="337" r:id="rId5"/>
    <p:sldId id="338" r:id="rId6"/>
    <p:sldId id="339" r:id="rId7"/>
    <p:sldId id="342" r:id="rId8"/>
    <p:sldId id="340" r:id="rId9"/>
    <p:sldId id="283" r:id="rId10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  <p:cmAuthor id="2" name="谢立超" initials="xlc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260" y="1122794"/>
            <a:ext cx="9145561" cy="238851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60" y="3603420"/>
            <a:ext cx="9145561" cy="165639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565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670" indent="0" algn="ctr">
              <a:buNone/>
              <a:defRPr sz="1600"/>
            </a:lvl8pPr>
            <a:lvl9pPr marL="365887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E83FB-B299-4301-AEBB-D384BE95C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6D08C-3B11-425D-9566-C613CE82A0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992" y="1710394"/>
            <a:ext cx="10517396" cy="285383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992" y="4591223"/>
            <a:ext cx="10517396" cy="15007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56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16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88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8CE4D-9DCB-4D53-818F-7E35C85919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43" y="1826325"/>
            <a:ext cx="5182485" cy="4353007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253" y="1826325"/>
            <a:ext cx="5182485" cy="4353007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7E90E-8BC0-4DF9-988B-7AA114CFFA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32" y="365265"/>
            <a:ext cx="10517396" cy="13260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32" y="1681807"/>
            <a:ext cx="5158668" cy="8242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65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670" indent="0">
              <a:buNone/>
              <a:defRPr sz="1600" b="1"/>
            </a:lvl8pPr>
            <a:lvl9pPr marL="365887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32" y="2506036"/>
            <a:ext cx="5158668" cy="368600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253" y="1681807"/>
            <a:ext cx="5184073" cy="8242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65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670" indent="0">
              <a:buNone/>
              <a:defRPr sz="1600" b="1"/>
            </a:lvl8pPr>
            <a:lvl9pPr marL="365887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253" y="2506036"/>
            <a:ext cx="5184073" cy="368600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FC47C-81A1-47CD-8DCD-E628AB55F9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692B1-954C-49C3-A0F0-3C63B9E243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9B672-95B6-4AB4-86AE-61BE159928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32" y="457375"/>
            <a:ext cx="3932908" cy="160081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073" y="987803"/>
            <a:ext cx="6173253" cy="48754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32" y="2058189"/>
            <a:ext cx="3932908" cy="3813050"/>
          </a:xfrm>
        </p:spPr>
        <p:txBody>
          <a:bodyPr/>
          <a:lstStyle>
            <a:lvl1pPr marL="0" indent="0">
              <a:buNone/>
              <a:defRPr sz="1600"/>
            </a:lvl1pPr>
            <a:lvl2pPr marL="456565" indent="0">
              <a:buNone/>
              <a:defRPr sz="1405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3835" indent="0">
              <a:buNone/>
              <a:defRPr sz="1000"/>
            </a:lvl7pPr>
            <a:lvl8pPr marL="3201670" indent="0">
              <a:buNone/>
              <a:defRPr sz="1000"/>
            </a:lvl8pPr>
            <a:lvl9pPr marL="365887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7C8EF-ECA3-4BF7-9370-9A9CF0C75A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32" y="457375"/>
            <a:ext cx="3932908" cy="160081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073" y="987803"/>
            <a:ext cx="6173253" cy="4875494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565" indent="0">
              <a:buNone/>
              <a:defRPr sz="2800"/>
            </a:lvl2pPr>
            <a:lvl3pPr marL="914400" indent="0">
              <a:buNone/>
              <a:defRPr sz="2400"/>
            </a:lvl3pPr>
            <a:lvl4pPr marL="1370965" indent="0">
              <a:buNone/>
              <a:defRPr sz="2000"/>
            </a:lvl4pPr>
            <a:lvl5pPr marL="1828800" indent="0">
              <a:buNone/>
              <a:defRPr sz="2000"/>
            </a:lvl5pPr>
            <a:lvl6pPr marL="2285365" indent="0">
              <a:buNone/>
              <a:defRPr sz="2000"/>
            </a:lvl6pPr>
            <a:lvl7pPr marL="2743835" indent="0">
              <a:buNone/>
              <a:defRPr sz="2000"/>
            </a:lvl7pPr>
            <a:lvl8pPr marL="3201670" indent="0">
              <a:buNone/>
              <a:defRPr sz="2000"/>
            </a:lvl8pPr>
            <a:lvl9pPr marL="365887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32" y="2058189"/>
            <a:ext cx="3932908" cy="3813050"/>
          </a:xfrm>
        </p:spPr>
        <p:txBody>
          <a:bodyPr/>
          <a:lstStyle>
            <a:lvl1pPr marL="0" indent="0">
              <a:buNone/>
              <a:defRPr sz="1600"/>
            </a:lvl1pPr>
            <a:lvl2pPr marL="456565" indent="0">
              <a:buNone/>
              <a:defRPr sz="1405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3835" indent="0">
              <a:buNone/>
              <a:defRPr sz="1000"/>
            </a:lvl7pPr>
            <a:lvl8pPr marL="3201670" indent="0">
              <a:buNone/>
              <a:defRPr sz="1000"/>
            </a:lvl8pPr>
            <a:lvl9pPr marL="365887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FA2D0-D6BC-414F-8572-347AD40ED1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6E804-31F9-45E3-BFF4-A1208A9D9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6389" y="365265"/>
            <a:ext cx="2629349" cy="5814066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43" y="365265"/>
            <a:ext cx="7735621" cy="5814066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537AF-6B04-4835-800B-8B929ED48F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E5202-8D1E-420A-82C4-827B7D94AD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8" y="274623"/>
            <a:ext cx="10974375" cy="114293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B91F5-F01A-4578-AE0E-F8E96B0138FA}" type="datetime1">
              <a:rPr lang="zh-CN" altLang="en-US"/>
            </a:fld>
            <a:endParaRPr lang="zh-CN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CB177-3B92-44F3-AB90-2369CE517E75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7188" cy="1327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 bwMode="auto">
          <a:xfrm>
            <a:off x="838200" y="1827213"/>
            <a:ext cx="10517188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95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buFontTx/>
              <a:buNone/>
              <a:defRPr sz="10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9525"/>
            <a:ext cx="4116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buFontTx/>
              <a:buNone/>
              <a:defRPr sz="1000" noProof="1">
                <a:solidFill>
                  <a:schemeClr val="tx1">
                    <a:tint val="75000"/>
                  </a:schemeClr>
                </a:solidFill>
                <a:latin typeface="Calibri" panose="020F050202020403020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188" y="6359525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A17FD8-CF6C-4369-AF9A-2427F52F5E0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762000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762000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762000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762000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200000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747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67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87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2209800" y="1363980"/>
            <a:ext cx="7772400" cy="1470025"/>
          </a:xfrm>
          <a:noFill/>
          <a:ln>
            <a:noFill/>
          </a:ln>
        </p:spPr>
        <p:txBody>
          <a:bodyPr anchor="ctr"/>
          <a:lstStyle/>
          <a:p>
            <a:pPr algn="ctr" defTabSz="914400" eaLnBrk="1" fontAlgn="auto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项目名称</a:t>
            </a:r>
            <a:endParaRPr lang="zh-CN" altLang="en-US" sz="4800" b="1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53995" y="3551555"/>
            <a:ext cx="6400800" cy="261112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en-US" sz="2800" kern="0" dirty="0" smtClean="0">
                <a:latin typeface="+mj-ea"/>
                <a:ea typeface="+mj-ea"/>
                <a:cs typeface="+mj-ea"/>
              </a:rPr>
              <a:t>本中心主要研究者：</a:t>
            </a:r>
            <a:endParaRPr lang="zh-CN" altLang="en-US" sz="2800" kern="0" dirty="0" smtClean="0">
              <a:latin typeface="+mj-ea"/>
              <a:ea typeface="+mj-ea"/>
              <a:cs typeface="+mj-ea"/>
            </a:endParaRPr>
          </a:p>
          <a:p>
            <a:pPr algn="ctr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en-US" sz="2800" kern="0" dirty="0" smtClean="0">
                <a:latin typeface="+mj-ea"/>
                <a:ea typeface="+mj-ea"/>
                <a:cs typeface="+mj-ea"/>
              </a:rPr>
              <a:t>申办者：</a:t>
            </a:r>
            <a:endParaRPr lang="zh-CN" altLang="en-US" sz="2800" kern="0" dirty="0" smtClean="0">
              <a:latin typeface="+mj-ea"/>
              <a:ea typeface="+mj-ea"/>
              <a:cs typeface="+mj-ea"/>
            </a:endParaRPr>
          </a:p>
          <a:p>
            <a:pPr algn="ctr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en-US" sz="2800" kern="0" dirty="0" smtClean="0">
                <a:latin typeface="+mj-ea"/>
                <a:ea typeface="+mj-ea"/>
                <a:cs typeface="+mj-ea"/>
              </a:rPr>
              <a:t>CRO：</a:t>
            </a:r>
            <a:endParaRPr lang="zh-CN" altLang="en-US" sz="2800" kern="0" dirty="0" smtClean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68195" y="986155"/>
            <a:ext cx="80556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本中心研究进展情况（信息截至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xxxx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年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xx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xx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日）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1143635" y="1901190"/>
            <a:ext cx="758571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u"/>
            </a:pPr>
            <a:r>
              <a:rPr lang="zh-CN" altLang="en-US" sz="2000" b="1"/>
              <a:t>合同研究总例数：</a:t>
            </a:r>
            <a:endParaRPr lang="zh-CN" altLang="en-US" sz="2000" b="1"/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u"/>
            </a:pPr>
            <a:r>
              <a:rPr lang="zh-CN" altLang="en-US" sz="2000" b="1"/>
              <a:t>已入组例数：</a:t>
            </a:r>
            <a:endParaRPr lang="zh-CN" altLang="en-US" sz="2000" b="1"/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u"/>
            </a:pPr>
            <a:r>
              <a:rPr lang="zh-CN" altLang="en-US" sz="2000" b="1"/>
              <a:t>完成观察例数：</a:t>
            </a:r>
            <a:endParaRPr lang="zh-CN" altLang="en-US" sz="2000" b="1"/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u"/>
            </a:pPr>
            <a:r>
              <a:rPr lang="zh-CN" altLang="en-US" sz="2000" b="1"/>
              <a:t>提前退出例数及原因：</a:t>
            </a:r>
            <a:endParaRPr lang="zh-CN" altLang="en-US" sz="2000" b="1"/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u"/>
            </a:pPr>
            <a:r>
              <a:rPr lang="zh-CN" altLang="en-US" sz="2000" b="1"/>
              <a:t>严重不良事件例数：</a:t>
            </a:r>
            <a:endParaRPr lang="zh-CN" altLang="en-US" sz="2000" b="1"/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u"/>
            </a:pPr>
            <a:r>
              <a:rPr lang="zh-CN" altLang="en-US" sz="2000" b="1"/>
              <a:t>已报告的严重不良事件例数：</a:t>
            </a:r>
            <a:endParaRPr lang="zh-CN" altLang="en-US" sz="2000" b="1"/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u"/>
            </a:pPr>
            <a:r>
              <a:rPr lang="zh-CN" altLang="en-US" sz="2000" b="1"/>
              <a:t>与试验干预相关的、非预期、严重不良事件例数及相关信息</a:t>
            </a:r>
            <a:endParaRPr lang="zh-CN" altLang="en-US" sz="2000" b="1"/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u"/>
            </a:pPr>
            <a:r>
              <a:rPr lang="en-US" altLang="zh-CN" sz="2000" b="1"/>
              <a:t>影响研究进行的情况：</a:t>
            </a:r>
            <a:endParaRPr lang="en-US" altLang="zh-CN" sz="2000" b="1"/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u"/>
            </a:pPr>
            <a:r>
              <a:rPr lang="en-US" altLang="zh-CN" sz="2000" b="1"/>
              <a:t>影响研究风险与受益的任何新信息、新进展：</a:t>
            </a:r>
            <a:endParaRPr lang="en-US" altLang="zh-CN" sz="2000" b="1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823720" y="1024255"/>
            <a:ext cx="80556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本中心研究进展情况（信息截至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xxxx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年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xx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xx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日）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1172845" y="1811655"/>
            <a:ext cx="8195310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u"/>
            </a:pPr>
            <a:r>
              <a:rPr lang="zh-CN" altLang="en-US" sz="2000" b="1"/>
              <a:t>方案变更情况</a:t>
            </a: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</a:rPr>
              <a:t>（若有，依次列出经伦理审查批准的版本及版本号）</a:t>
            </a:r>
            <a:r>
              <a:rPr lang="zh-CN" altLang="en-US" sz="2000" b="1"/>
              <a:t>：</a:t>
            </a:r>
            <a:endParaRPr lang="zh-CN" altLang="en-US" sz="2000" b="1"/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u"/>
            </a:pPr>
            <a:r>
              <a:rPr lang="zh-CN" altLang="en-US" sz="2000" b="1">
                <a:sym typeface="+mn-ea"/>
              </a:rPr>
              <a:t>知情同意书变更情况</a:t>
            </a: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sym typeface="+mn-ea"/>
              </a:rPr>
              <a:t>（若有，依次列出经伦理审查批准的版本及版本号）</a:t>
            </a:r>
            <a:r>
              <a:rPr lang="zh-CN" altLang="en-US" sz="2000" b="1"/>
              <a:t>：</a:t>
            </a:r>
            <a:endParaRPr lang="zh-CN" altLang="en-US" sz="2000" b="1"/>
          </a:p>
          <a:p>
            <a:pPr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</a:pPr>
            <a:endParaRPr lang="zh-CN" altLang="en-US" sz="2000" b="1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899285" y="873125"/>
            <a:ext cx="80556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本中心研究进展情况（信息截至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xxxx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年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xx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xx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日）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2028190" y="1660525"/>
            <a:ext cx="819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u"/>
            </a:pPr>
            <a:r>
              <a:rPr lang="zh-CN" altLang="en-US" sz="2000" b="1"/>
              <a:t>伦理审查情况</a:t>
            </a:r>
            <a:endParaRPr lang="zh-CN" altLang="en-US" sz="2000" b="1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167890" y="2323465"/>
          <a:ext cx="7519035" cy="3551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3920"/>
                <a:gridCol w="2682240"/>
                <a:gridCol w="2682875"/>
              </a:tblGrid>
              <a:tr h="5854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跟踪审查类别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次数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审查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结果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58483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修正案审查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62547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违背方案审查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58547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安全性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事件审查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58483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年度</a:t>
                      </a: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定期审查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58547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......</a:t>
                      </a:r>
                      <a:endParaRPr lang="en-US" altLang="zh-CN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930015" y="1141095"/>
            <a:ext cx="4244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latin typeface="Times New Roman" panose="02020603050405020304" charset="0"/>
                <a:cs typeface="Times New Roman" panose="02020603050405020304" charset="0"/>
              </a:rPr>
              <a:t>SAE/SUSAR汇总列表（</a:t>
            </a:r>
            <a:r>
              <a:rPr lang="zh-CN" altLang="en-US" sz="2000" b="1" dirty="0">
                <a:latin typeface="Times New Roman" panose="02020603050405020304" charset="0"/>
                <a:cs typeface="Times New Roman" panose="02020603050405020304" charset="0"/>
              </a:rPr>
              <a:t>如有）</a:t>
            </a:r>
            <a:endParaRPr lang="zh-CN" altLang="en-US" sz="20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899285" y="873125"/>
            <a:ext cx="84131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整个项目研究进展情况（信息截至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xxxx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年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xx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月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xx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日）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1346835" y="1852930"/>
            <a:ext cx="9452610" cy="316928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共</a:t>
            </a:r>
            <a:r>
              <a:rPr lang="en-US" altLang="zh-CN" sz="2000" b="1" dirty="0" smtClea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XX</a:t>
            </a:r>
            <a:r>
              <a:rPr lang="zh-CN" altLang="en-US" sz="2000" b="1" dirty="0" smtClea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家中心已经完成合同签署；</a:t>
            </a:r>
            <a:endParaRPr lang="en-US" altLang="zh-CN" sz="2000" b="1" dirty="0" smtClean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共</a:t>
            </a:r>
            <a:r>
              <a:rPr lang="en-US" altLang="zh-CN" sz="2000" b="1" dirty="0" smtClea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XX</a:t>
            </a:r>
            <a:r>
              <a:rPr lang="zh-CN" altLang="en-US" sz="2000" b="1" dirty="0" smtClea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家中心已经顺利启动，并已开始筛选受试者；</a:t>
            </a:r>
            <a:endParaRPr lang="en-US" altLang="zh-CN" sz="2000" b="1" dirty="0" smtClean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目前合计总筛选数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XXX</a:t>
            </a:r>
            <a:r>
              <a:rPr lang="zh-CN" altLang="en-US" sz="2000" b="1" dirty="0" smtClea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例，</a:t>
            </a:r>
            <a:r>
              <a:rPr lang="zh-CN" altLang="en-US" sz="2000" b="1" dirty="0" smtClea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成功入组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XXX</a:t>
            </a:r>
            <a:r>
              <a:rPr lang="zh-CN" altLang="en-US" sz="2000" b="1" dirty="0" smtClea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例，</a:t>
            </a:r>
            <a:r>
              <a:rPr lang="zh-CN" altLang="en-US" sz="2000" b="1" dirty="0" smtClea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筛选失败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XXX</a:t>
            </a:r>
            <a:r>
              <a:rPr lang="zh-CN" altLang="en-US" sz="2000" b="1" dirty="0" smtClean="0">
                <a:latin typeface="Times New Roman" panose="02020603050405020304" charset="0"/>
                <a:cs typeface="Times New Roman" panose="02020603050405020304" charset="0"/>
              </a:rPr>
              <a:t>例</a:t>
            </a:r>
            <a:r>
              <a:rPr lang="zh-CN" altLang="en-US" sz="2000" b="1" dirty="0" smtClea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；</a:t>
            </a:r>
            <a:endParaRPr lang="en-US" altLang="zh-CN" sz="2000" b="1" dirty="0" smtClean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 algn="l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latin typeface="Times New Roman" panose="02020603050405020304" charset="0"/>
                <a:cs typeface="Times New Roman" panose="02020603050405020304" charset="0"/>
              </a:rPr>
              <a:t>从首例入组至今发生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SAE</a:t>
            </a:r>
            <a:r>
              <a:rPr lang="zh-CN" altLang="en-US" sz="2000" b="1" dirty="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共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XXX</a:t>
            </a:r>
            <a:r>
              <a:rPr lang="zh-CN" altLang="en-US" sz="2000" b="1" dirty="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例</a:t>
            </a: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，</a:t>
            </a:r>
            <a:r>
              <a:rPr lang="zh-CN" altLang="en-US" sz="2000" b="1" dirty="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其中</a:t>
            </a:r>
            <a:r>
              <a:rPr lang="zh-CN" altLang="en-US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与试验干预相关的、非预期、严重不良事件共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XXX</a:t>
            </a:r>
            <a:r>
              <a:rPr lang="zh-CN" altLang="en-US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例数及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相关信息</a:t>
            </a:r>
            <a:r>
              <a:rPr lang="zh-CN" altLang="en-US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。</a:t>
            </a:r>
            <a:endParaRPr lang="zh-CN" altLang="en-US" sz="2000" b="1" dirty="0" smtClean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/>
          <p:nvPr>
            <p:custDataLst>
              <p:tags r:id="rId1"/>
            </p:custDataLst>
          </p:nvPr>
        </p:nvSpPr>
        <p:spPr>
          <a:xfrm>
            <a:off x="1570990" y="1933575"/>
            <a:ext cx="90500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en-US" sz="9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谢谢！</a:t>
            </a:r>
            <a:endParaRPr lang="zh-CN" altLang="en-US" sz="9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592*279"/>
  <p:tag name="TABLE_ENDDRAG_RECT" val="121*182*592*279"/>
</p:tagLst>
</file>

<file path=ppt/tags/tag2.xml><?xml version="1.0" encoding="utf-8"?>
<p:tagLst xmlns:p="http://schemas.openxmlformats.org/presentationml/2006/main">
  <p:tag name="REFSHAPE" val="510114452"/>
</p:tagLst>
</file>

<file path=ppt/tags/tag3.xml><?xml version="1.0" encoding="utf-8"?>
<p:tagLst xmlns:p="http://schemas.openxmlformats.org/presentationml/2006/main">
  <p:tag name="COMMONDATA" val="eyJoZGlkIjoiNTJlNjM1Y2QyZTAzNTBiOTA0MTEzNTM5NWQ0NzMwN2IifQ=="/>
  <p:tag name="KSO_WPP_MARK_KEY" val="5a8463da-b93e-4dea-ba8b-0d3cd393acd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487</Words>
  <Application>WPS 演示</Application>
  <PresentationFormat>宽屏</PresentationFormat>
  <Paragraphs>55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Calibri Light</vt:lpstr>
      <vt:lpstr>Wingdings</vt:lpstr>
      <vt:lpstr>Times New Roman</vt:lpstr>
      <vt:lpstr>微软雅黑</vt:lpstr>
      <vt:lpstr>Arial Unicode MS</vt:lpstr>
      <vt:lpstr>Office 主题</vt:lpstr>
      <vt:lpstr>1_Office 主题</vt:lpstr>
      <vt:lpstr>项目名称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ling su</dc:creator>
  <cp:lastModifiedBy>苏玲</cp:lastModifiedBy>
  <cp:revision>19</cp:revision>
  <dcterms:created xsi:type="dcterms:W3CDTF">2022-07-07T01:01:00Z</dcterms:created>
  <dcterms:modified xsi:type="dcterms:W3CDTF">2026-04-20T02:10:12Z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E4A5A01376714181A0E9ED2BC4368D4A</vt:lpwstr>
  </property>
  <property fmtid="{D5CDD505-2E9C-101B-9397-08002B2CF9AE}" pid="3" name="KSOProductBuildVer">
    <vt:lpwstr>2052-12.1.0.25225</vt:lpwstr>
  </property>
</Properties>
</file>