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10"/>
  </p:notesMasterIdLst>
  <p:handoutMasterIdLst>
    <p:handoutMasterId r:id="rId11"/>
  </p:handoutMasterIdLst>
  <p:sldIdLst>
    <p:sldId id="349" r:id="rId4"/>
    <p:sldId id="337" r:id="rId5"/>
    <p:sldId id="345" r:id="rId6"/>
    <p:sldId id="342" r:id="rId7"/>
    <p:sldId id="343" r:id="rId8"/>
    <p:sldId id="283" r:id="rId9"/>
  </p:sldIdLst>
  <p:sldSz cx="12192000" cy="6858000"/>
  <p:notesSz cx="6858000" cy="9144000"/>
  <p:custDataLst>
    <p:tags r:id="rId1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ENOVO" initials="L" lastIdx="5" clrIdx="0"/>
  <p:cmAuthor id="2" name="谢立超" initials="xlc" lastIdx="4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6" Type="http://schemas.openxmlformats.org/officeDocument/2006/relationships/tags" Target="tags/tag2.xml"/><Relationship Id="rId15" Type="http://schemas.openxmlformats.org/officeDocument/2006/relationships/commentAuthors" Target="commentAuthors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handoutMaster" Target="handoutMasters/handoutMaster1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幻灯片图像占位符 596993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3314" name="文本占位符 596994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lstStyle/>
          <a:p>
            <a:pPr lvl="0" eaLnBrk="1" hangingPunct="1"/>
            <a:endParaRPr lang="zh-CN" altLang="en-US" dirty="0"/>
          </a:p>
        </p:txBody>
      </p:sp>
      <p:sp>
        <p:nvSpPr>
          <p:cNvPr id="13315" name="灯片编号占位符 1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b"/>
          <a:lstStyle/>
          <a:p>
            <a:pPr lvl="0" indent="0" algn="r"/>
            <a:fld id="{9A0DB2DC-4C9A-4742-B13C-FB6460FD3503}" type="slidenum">
              <a:rPr lang="zh-CN" altLang="en-US" sz="1200" dirty="0">
                <a:latin typeface="Times New Roman" panose="02020603050405020304" charset="0"/>
                <a:ea typeface="宋体" panose="02010600030101010101" pitchFamily="2" charset="-122"/>
              </a:rPr>
            </a:fld>
            <a:endParaRPr lang="zh-CN" altLang="en-US" sz="1200" dirty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260" y="1122794"/>
            <a:ext cx="9145561" cy="2388516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260" y="3603420"/>
            <a:ext cx="9145561" cy="1656397"/>
          </a:xfrm>
        </p:spPr>
        <p:txBody>
          <a:bodyPr/>
          <a:lstStyle>
            <a:lvl1pPr marL="0" indent="0" algn="ctr">
              <a:buNone/>
              <a:defRPr sz="2400"/>
            </a:lvl1pPr>
            <a:lvl2pPr marL="456565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0965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5365" indent="0" algn="ctr">
              <a:buNone/>
              <a:defRPr sz="1600"/>
            </a:lvl6pPr>
            <a:lvl7pPr marL="2743835" indent="0" algn="ctr">
              <a:buNone/>
              <a:defRPr sz="1600"/>
            </a:lvl7pPr>
            <a:lvl8pPr marL="3201670" indent="0" algn="ctr">
              <a:buNone/>
              <a:defRPr sz="1600"/>
            </a:lvl8pPr>
            <a:lvl9pPr marL="3658870" indent="0" algn="ctr">
              <a:buNone/>
              <a:defRPr sz="1600"/>
            </a:lvl9pPr>
          </a:lstStyle>
          <a:p>
            <a:r>
              <a:rPr lang="zh-CN" altLang="en-US" noProof="1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6E83FB-B299-4301-AEBB-D384BE95C55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D6D08C-3B11-425D-9566-C613CE82A00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992" y="1710394"/>
            <a:ext cx="10517396" cy="2853830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992" y="4591223"/>
            <a:ext cx="10517396" cy="1500762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6565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09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3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83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167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887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C8CE4D-9DCB-4D53-818F-7E35C859192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343" y="1826325"/>
            <a:ext cx="5182485" cy="4353007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3253" y="1826325"/>
            <a:ext cx="5182485" cy="4353007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57E90E-8BC0-4DF9-988B-7AA114CFFA1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932" y="365265"/>
            <a:ext cx="10517396" cy="1326072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932" y="1681807"/>
            <a:ext cx="5158668" cy="82422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565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0965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5365" indent="0">
              <a:buNone/>
              <a:defRPr sz="1600" b="1"/>
            </a:lvl6pPr>
            <a:lvl7pPr marL="2743835" indent="0">
              <a:buNone/>
              <a:defRPr sz="1600" b="1"/>
            </a:lvl7pPr>
            <a:lvl8pPr marL="3201670" indent="0">
              <a:buNone/>
              <a:defRPr sz="1600" b="1"/>
            </a:lvl8pPr>
            <a:lvl9pPr marL="365887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932" y="2506036"/>
            <a:ext cx="5158668" cy="3686001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3253" y="1681807"/>
            <a:ext cx="5184073" cy="82422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565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0965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5365" indent="0">
              <a:buNone/>
              <a:defRPr sz="1600" b="1"/>
            </a:lvl6pPr>
            <a:lvl7pPr marL="2743835" indent="0">
              <a:buNone/>
              <a:defRPr sz="1600" b="1"/>
            </a:lvl7pPr>
            <a:lvl8pPr marL="3201670" indent="0">
              <a:buNone/>
              <a:defRPr sz="1600" b="1"/>
            </a:lvl8pPr>
            <a:lvl9pPr marL="365887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3253" y="2506036"/>
            <a:ext cx="5184073" cy="3686001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3FC47C-81A1-47CD-8DCD-E628AB55F9A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692B1-954C-49C3-A0F0-3C63B9E243A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59B672-95B6-4AB4-86AE-61BE1599286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932" y="457375"/>
            <a:ext cx="3932908" cy="160081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4073" y="987803"/>
            <a:ext cx="6173253" cy="487549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932" y="2058189"/>
            <a:ext cx="3932908" cy="3813050"/>
          </a:xfrm>
        </p:spPr>
        <p:txBody>
          <a:bodyPr/>
          <a:lstStyle>
            <a:lvl1pPr marL="0" indent="0">
              <a:buNone/>
              <a:defRPr sz="1600"/>
            </a:lvl1pPr>
            <a:lvl2pPr marL="456565" indent="0">
              <a:buNone/>
              <a:defRPr sz="1405"/>
            </a:lvl2pPr>
            <a:lvl3pPr marL="914400" indent="0">
              <a:buNone/>
              <a:defRPr sz="1200"/>
            </a:lvl3pPr>
            <a:lvl4pPr marL="1370965" indent="0">
              <a:buNone/>
              <a:defRPr sz="1000"/>
            </a:lvl4pPr>
            <a:lvl5pPr marL="1828800" indent="0">
              <a:buNone/>
              <a:defRPr sz="1000"/>
            </a:lvl5pPr>
            <a:lvl6pPr marL="2285365" indent="0">
              <a:buNone/>
              <a:defRPr sz="1000"/>
            </a:lvl6pPr>
            <a:lvl7pPr marL="2743835" indent="0">
              <a:buNone/>
              <a:defRPr sz="1000"/>
            </a:lvl7pPr>
            <a:lvl8pPr marL="3201670" indent="0">
              <a:buNone/>
              <a:defRPr sz="1000"/>
            </a:lvl8pPr>
            <a:lvl9pPr marL="3658870" indent="0">
              <a:buNone/>
              <a:defRPr sz="10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F7C8EF-ECA3-4BF7-9370-9A9CF0C75A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932" y="457375"/>
            <a:ext cx="3932908" cy="160081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4073" y="987803"/>
            <a:ext cx="6173253" cy="4875494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6565" indent="0">
              <a:buNone/>
              <a:defRPr sz="2800"/>
            </a:lvl2pPr>
            <a:lvl3pPr marL="914400" indent="0">
              <a:buNone/>
              <a:defRPr sz="2400"/>
            </a:lvl3pPr>
            <a:lvl4pPr marL="1370965" indent="0">
              <a:buNone/>
              <a:defRPr sz="2000"/>
            </a:lvl4pPr>
            <a:lvl5pPr marL="1828800" indent="0">
              <a:buNone/>
              <a:defRPr sz="2000"/>
            </a:lvl5pPr>
            <a:lvl6pPr marL="2285365" indent="0">
              <a:buNone/>
              <a:defRPr sz="2000"/>
            </a:lvl6pPr>
            <a:lvl7pPr marL="2743835" indent="0">
              <a:buNone/>
              <a:defRPr sz="2000"/>
            </a:lvl7pPr>
            <a:lvl8pPr marL="3201670" indent="0">
              <a:buNone/>
              <a:defRPr sz="2000"/>
            </a:lvl8pPr>
            <a:lvl9pPr marL="3658870" indent="0">
              <a:buNone/>
              <a:defRPr sz="2000"/>
            </a:lvl9pPr>
          </a:lstStyle>
          <a:p>
            <a:pPr lvl="0"/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932" y="2058189"/>
            <a:ext cx="3932908" cy="3813050"/>
          </a:xfrm>
        </p:spPr>
        <p:txBody>
          <a:bodyPr/>
          <a:lstStyle>
            <a:lvl1pPr marL="0" indent="0">
              <a:buNone/>
              <a:defRPr sz="1600"/>
            </a:lvl1pPr>
            <a:lvl2pPr marL="456565" indent="0">
              <a:buNone/>
              <a:defRPr sz="1405"/>
            </a:lvl2pPr>
            <a:lvl3pPr marL="914400" indent="0">
              <a:buNone/>
              <a:defRPr sz="1200"/>
            </a:lvl3pPr>
            <a:lvl4pPr marL="1370965" indent="0">
              <a:buNone/>
              <a:defRPr sz="1000"/>
            </a:lvl4pPr>
            <a:lvl5pPr marL="1828800" indent="0">
              <a:buNone/>
              <a:defRPr sz="1000"/>
            </a:lvl5pPr>
            <a:lvl6pPr marL="2285365" indent="0">
              <a:buNone/>
              <a:defRPr sz="1000"/>
            </a:lvl6pPr>
            <a:lvl7pPr marL="2743835" indent="0">
              <a:buNone/>
              <a:defRPr sz="1000"/>
            </a:lvl7pPr>
            <a:lvl8pPr marL="3201670" indent="0">
              <a:buNone/>
              <a:defRPr sz="1000"/>
            </a:lvl8pPr>
            <a:lvl9pPr marL="3658870" indent="0">
              <a:buNone/>
              <a:defRPr sz="10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9FA2D0-D6BC-414F-8572-347AD40ED1F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26E804-31F9-45E3-BFF4-A1208A9D950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6389" y="365265"/>
            <a:ext cx="2629349" cy="5814066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343" y="365265"/>
            <a:ext cx="7735621" cy="5814066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C537AF-6B04-4835-800B-8B929ED48F2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5E5202-8D1E-420A-82C4-827B7D94AD1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88" y="274623"/>
            <a:ext cx="10974375" cy="1142937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AB91F5-F01A-4578-AE0E-F8E96B0138FA}" type="datetime1">
              <a:rPr lang="zh-CN" altLang="en-US"/>
            </a:fld>
            <a:endParaRPr lang="zh-CN" altLang="en-US" sz="160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6CB177-3B92-44F3-AB90-2369CE517E75}" type="slidenum">
              <a:rPr lang="zh-CN" altLang="en-US"/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5" Type="http://schemas.openxmlformats.org/officeDocument/2006/relationships/theme" Target="../theme/theme2.xml"/><Relationship Id="rId14" Type="http://schemas.openxmlformats.org/officeDocument/2006/relationships/image" Target="../media/image1.png"/><Relationship Id="rId13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7188" cy="1327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2051" name="文本占位符 2"/>
          <p:cNvSpPr>
            <a:spLocks noGrp="1"/>
          </p:cNvSpPr>
          <p:nvPr>
            <p:ph type="body"/>
          </p:nvPr>
        </p:nvSpPr>
        <p:spPr bwMode="auto">
          <a:xfrm>
            <a:off x="838200" y="1827213"/>
            <a:ext cx="10517188" cy="43529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952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buFontTx/>
              <a:buNone/>
              <a:defRPr sz="1000" noProof="1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9525"/>
            <a:ext cx="41163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buFontTx/>
              <a:buNone/>
              <a:defRPr sz="1000" noProof="1">
                <a:solidFill>
                  <a:schemeClr val="tx1">
                    <a:tint val="75000"/>
                  </a:schemeClr>
                </a:solidFill>
                <a:latin typeface="Calibri" panose="020F050202020403020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2188" y="6359525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0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E9A17FD8-CF6C-4369-AF9A-2427F52F5E09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transition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defTabSz="762000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defTabSz="762000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defTabSz="762000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defTabSz="762000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ct val="200000"/>
        </a:spcBef>
        <a:spcAft>
          <a:spcPct val="0"/>
        </a:spcAft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173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523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243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63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747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65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09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3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67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87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/>
          <p:cNvSpPr>
            <a:spLocks noGrp="1"/>
          </p:cNvSpPr>
          <p:nvPr>
            <p:ph type="ctrTitle"/>
          </p:nvPr>
        </p:nvSpPr>
        <p:spPr>
          <a:xfrm>
            <a:off x="2209800" y="1363980"/>
            <a:ext cx="7772400" cy="1470025"/>
          </a:xfrm>
          <a:noFill/>
          <a:ln>
            <a:noFill/>
          </a:ln>
        </p:spPr>
        <p:txBody>
          <a:bodyPr anchor="ctr"/>
          <a:lstStyle/>
          <a:p>
            <a:pPr algn="ctr" defTabSz="914400" eaLnBrk="1" fontAlgn="auto" hangingPunct="1">
              <a:lnSpc>
                <a:spcPct val="150000"/>
              </a:lnSpc>
              <a:buClrTx/>
              <a:buSzTx/>
              <a:buFontTx/>
              <a:defRPr/>
            </a:pPr>
            <a:r>
              <a:rPr lang="zh-CN" altLang="en-US" sz="4800" b="1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项目名称</a:t>
            </a:r>
            <a:endParaRPr lang="zh-CN" altLang="en-US" sz="4800" b="1" dirty="0">
              <a:solidFill>
                <a:srgbClr val="FF0000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753995" y="3551555"/>
            <a:ext cx="6400800" cy="2611120"/>
          </a:xfrm>
        </p:spPr>
        <p:txBody>
          <a:bodyPr/>
          <a:lstStyle/>
          <a:p>
            <a:pPr algn="ctr" eaLnBrk="1" hangingPunct="1">
              <a:lnSpc>
                <a:spcPct val="150000"/>
              </a:lnSpc>
              <a:spcBef>
                <a:spcPct val="20000"/>
              </a:spcBef>
              <a:buClrTx/>
              <a:buSzTx/>
              <a:buNone/>
            </a:pPr>
            <a:r>
              <a:rPr lang="zh-CN" altLang="en-US" sz="2800" kern="0" dirty="0" smtClean="0">
                <a:latin typeface="+mj-ea"/>
                <a:ea typeface="+mj-ea"/>
                <a:cs typeface="+mj-ea"/>
              </a:rPr>
              <a:t>本中心主要研究者：</a:t>
            </a:r>
            <a:endParaRPr lang="zh-CN" altLang="en-US" sz="2800" kern="0" dirty="0" smtClean="0">
              <a:latin typeface="+mj-ea"/>
              <a:ea typeface="+mj-ea"/>
              <a:cs typeface="+mj-ea"/>
            </a:endParaRPr>
          </a:p>
          <a:p>
            <a:pPr algn="ctr" eaLnBrk="1" hangingPunct="1">
              <a:lnSpc>
                <a:spcPct val="150000"/>
              </a:lnSpc>
              <a:spcBef>
                <a:spcPct val="20000"/>
              </a:spcBef>
              <a:buClrTx/>
              <a:buSzTx/>
              <a:buNone/>
            </a:pPr>
            <a:r>
              <a:rPr lang="zh-CN" altLang="en-US" sz="2800" kern="0" dirty="0" smtClean="0">
                <a:latin typeface="+mj-ea"/>
                <a:ea typeface="+mj-ea"/>
                <a:cs typeface="+mj-ea"/>
              </a:rPr>
              <a:t>申办者：</a:t>
            </a:r>
            <a:endParaRPr lang="zh-CN" altLang="en-US" sz="2800" kern="0" dirty="0" smtClean="0">
              <a:latin typeface="+mj-ea"/>
              <a:ea typeface="+mj-ea"/>
              <a:cs typeface="+mj-ea"/>
            </a:endParaRPr>
          </a:p>
          <a:p>
            <a:pPr algn="ctr" eaLnBrk="1" hangingPunct="1">
              <a:lnSpc>
                <a:spcPct val="150000"/>
              </a:lnSpc>
              <a:spcBef>
                <a:spcPct val="20000"/>
              </a:spcBef>
              <a:buClrTx/>
              <a:buSzTx/>
              <a:buNone/>
            </a:pPr>
            <a:r>
              <a:rPr lang="zh-CN" altLang="en-US" sz="2800" kern="0" dirty="0" smtClean="0">
                <a:latin typeface="+mj-ea"/>
                <a:ea typeface="+mj-ea"/>
                <a:cs typeface="+mj-ea"/>
              </a:rPr>
              <a:t>CRO：</a:t>
            </a:r>
            <a:endParaRPr lang="zh-CN" altLang="en-US" sz="2800" kern="0" dirty="0" smtClean="0">
              <a:latin typeface="+mj-ea"/>
              <a:ea typeface="+mj-ea"/>
              <a:cs typeface="+mj-ea"/>
            </a:endParaRPr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3855085" y="111760"/>
            <a:ext cx="340042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sz="2800" b="1" dirty="0" smtClean="0">
                <a:latin typeface="宋体" panose="02010600030101010101" pitchFamily="2" charset="-122"/>
                <a:sym typeface="+mn-ea"/>
              </a:rPr>
              <a:t>一、</a:t>
            </a:r>
            <a:r>
              <a:rPr lang="zh-CN" altLang="en-US" sz="2800" b="1" dirty="0" smtClean="0">
                <a:latin typeface="宋体" panose="02010600030101010101" pitchFamily="2" charset="-122"/>
                <a:sym typeface="+mn-ea"/>
              </a:rPr>
              <a:t>偏离</a:t>
            </a:r>
            <a:r>
              <a:rPr sz="2800" b="1" dirty="0" smtClean="0">
                <a:latin typeface="宋体" panose="02010600030101010101" pitchFamily="2" charset="-122"/>
                <a:sym typeface="+mn-ea"/>
              </a:rPr>
              <a:t>方案的情况</a:t>
            </a:r>
            <a:endParaRPr sz="2800" b="1" dirty="0" smtClean="0"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49960" y="831850"/>
            <a:ext cx="10422890" cy="64776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342900" indent="-342900">
              <a:lnSpc>
                <a:spcPct val="12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zh-CN" altLang="en-US" sz="2000" b="1">
                <a:solidFill>
                  <a:schemeClr val="tx1"/>
                </a:solidFill>
              </a:rPr>
              <a:t>严重偏离方案：</a:t>
            </a:r>
            <a:endParaRPr lang="zh-CN" altLang="en-US" sz="2000" b="1">
              <a:solidFill>
                <a:schemeClr val="tx1"/>
              </a:solidFill>
            </a:endParaRPr>
          </a:p>
          <a:p>
            <a:pPr marL="342900" indent="-342900">
              <a:lnSpc>
                <a:spcPct val="120000"/>
              </a:lnSpc>
              <a:spcBef>
                <a:spcPts val="600"/>
              </a:spcBef>
              <a:buFont typeface="Wingdings" panose="05000000000000000000" charset="0"/>
              <a:buChar char="Ø"/>
            </a:pPr>
            <a:r>
              <a:rPr lang="zh-CN" altLang="en-US" sz="2000" b="1">
                <a:solidFill>
                  <a:schemeClr val="tx1"/>
                </a:solidFill>
              </a:rPr>
              <a:t>纳入了不符合纳入标准或符合排除标准的研究参与者：□不适用，□是，</a:t>
            </a:r>
            <a:r>
              <a:rPr lang="zh-CN" altLang="en-US" sz="2000" b="1">
                <a:solidFill>
                  <a:schemeClr val="tx1"/>
                </a:solidFill>
              </a:rPr>
              <a:t>□否</a:t>
            </a:r>
            <a:endParaRPr lang="zh-CN" altLang="en-US" sz="2000" b="1">
              <a:solidFill>
                <a:schemeClr val="tx1"/>
              </a:solidFill>
            </a:endParaRPr>
          </a:p>
          <a:p>
            <a:pPr marL="342900" indent="-342900">
              <a:lnSpc>
                <a:spcPct val="120000"/>
              </a:lnSpc>
              <a:spcBef>
                <a:spcPts val="600"/>
              </a:spcBef>
              <a:buFont typeface="Wingdings" panose="05000000000000000000" charset="0"/>
              <a:buChar char="Ø"/>
            </a:pPr>
            <a:r>
              <a:rPr lang="zh-CN" altLang="en-US" sz="2000" b="1">
                <a:solidFill>
                  <a:schemeClr val="tx1"/>
                </a:solidFill>
              </a:rPr>
              <a:t>研究过程中，符合中止试验规定而未让研究参与者退出研究：□不适用，□是，</a:t>
            </a:r>
            <a:r>
              <a:rPr lang="zh-CN" altLang="en-US" sz="2000" b="1">
                <a:solidFill>
                  <a:schemeClr val="tx1"/>
                </a:solidFill>
              </a:rPr>
              <a:t>□否</a:t>
            </a:r>
            <a:endParaRPr lang="zh-CN" altLang="en-US" sz="2000" b="1">
              <a:solidFill>
                <a:schemeClr val="tx1"/>
              </a:solidFill>
            </a:endParaRPr>
          </a:p>
          <a:p>
            <a:pPr marL="342900" indent="-342900">
              <a:lnSpc>
                <a:spcPct val="120000"/>
              </a:lnSpc>
              <a:spcBef>
                <a:spcPts val="600"/>
              </a:spcBef>
              <a:buFont typeface="Wingdings" panose="05000000000000000000" charset="0"/>
              <a:buChar char="Ø"/>
            </a:pPr>
            <a:r>
              <a:rPr lang="zh-CN" altLang="en-US" sz="2000" b="1">
                <a:solidFill>
                  <a:schemeClr val="tx1"/>
                </a:solidFill>
              </a:rPr>
              <a:t>给予研究参与者错误的治疗或不正确的剂量：□不适用，□是，</a:t>
            </a:r>
            <a:r>
              <a:rPr lang="zh-CN" altLang="en-US" sz="2000" b="1">
                <a:solidFill>
                  <a:schemeClr val="tx1"/>
                </a:solidFill>
              </a:rPr>
              <a:t>□否</a:t>
            </a:r>
            <a:endParaRPr lang="zh-CN" altLang="en-US" sz="2000" b="1">
              <a:solidFill>
                <a:schemeClr val="tx1"/>
              </a:solidFill>
            </a:endParaRPr>
          </a:p>
          <a:p>
            <a:pPr marL="342900" indent="-342900">
              <a:lnSpc>
                <a:spcPct val="120000"/>
              </a:lnSpc>
              <a:spcBef>
                <a:spcPts val="600"/>
              </a:spcBef>
              <a:buFont typeface="Wingdings" panose="05000000000000000000" charset="0"/>
              <a:buChar char="Ø"/>
            </a:pPr>
            <a:r>
              <a:rPr lang="zh-CN" altLang="en-US" sz="2000" b="1">
                <a:solidFill>
                  <a:schemeClr val="tx1"/>
                </a:solidFill>
              </a:rPr>
              <a:t>给予研究参与者方案禁止的合并用药：□不适用，□是，</a:t>
            </a:r>
            <a:r>
              <a:rPr lang="zh-CN" altLang="en-US" sz="2000" b="1">
                <a:solidFill>
                  <a:schemeClr val="tx1"/>
                </a:solidFill>
              </a:rPr>
              <a:t>□否</a:t>
            </a:r>
            <a:endParaRPr lang="zh-CN" altLang="en-US" sz="2000" b="1">
              <a:solidFill>
                <a:schemeClr val="tx1"/>
              </a:solidFill>
            </a:endParaRPr>
          </a:p>
          <a:p>
            <a:pPr marL="342900" indent="-342900">
              <a:lnSpc>
                <a:spcPct val="120000"/>
              </a:lnSpc>
              <a:spcBef>
                <a:spcPts val="600"/>
              </a:spcBef>
              <a:buFont typeface="Wingdings" panose="05000000000000000000" charset="0"/>
              <a:buChar char="Ø"/>
            </a:pPr>
            <a:r>
              <a:rPr lang="zh-CN" altLang="en-US" sz="2000" b="1">
                <a:solidFill>
                  <a:schemeClr val="tx1"/>
                </a:solidFill>
              </a:rPr>
              <a:t>可能对研究参与者的权益、安全以及研究的科学性造成显著影响等偏</a:t>
            </a:r>
            <a:r>
              <a:rPr lang="zh-CN" altLang="en-US" sz="2000" b="1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离</a:t>
            </a:r>
            <a:r>
              <a:rPr lang="en-US" altLang="zh-CN" sz="2000" b="1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GCP</a:t>
            </a:r>
            <a:r>
              <a:rPr lang="zh-CN" altLang="en-US" sz="2000" b="1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原</a:t>
            </a:r>
            <a:r>
              <a:rPr lang="zh-CN" altLang="en-US" sz="2000" b="1">
                <a:solidFill>
                  <a:schemeClr val="tx1"/>
                </a:solidFill>
              </a:rPr>
              <a:t>则的情况：□不适用，□是，</a:t>
            </a:r>
            <a:r>
              <a:rPr lang="zh-CN" altLang="en-US" sz="2000" b="1">
                <a:solidFill>
                  <a:schemeClr val="tx1"/>
                </a:solidFill>
              </a:rPr>
              <a:t>□否</a:t>
            </a:r>
            <a:endParaRPr lang="zh-CN" altLang="en-US" sz="2000" b="1">
              <a:solidFill>
                <a:schemeClr val="tx1"/>
              </a:solidFill>
            </a:endParaRPr>
          </a:p>
          <a:p>
            <a:pPr marL="342900" indent="-342900" algn="l">
              <a:lnSpc>
                <a:spcPct val="120000"/>
              </a:lnSpc>
              <a:spcBef>
                <a:spcPts val="60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2000" b="1">
                <a:solidFill>
                  <a:schemeClr val="tx1"/>
                </a:solidFill>
              </a:rPr>
              <a:t>持续偏离方案（指同一研究人员的同一违规行为在被要求纠正后，再次发生）：□不适用，□是，</a:t>
            </a:r>
            <a:r>
              <a:rPr lang="zh-CN" altLang="en-US" sz="2000" b="1">
                <a:solidFill>
                  <a:schemeClr val="tx1"/>
                </a:solidFill>
              </a:rPr>
              <a:t>□否</a:t>
            </a:r>
            <a:endParaRPr lang="zh-CN" altLang="en-US" sz="2000" b="1">
              <a:solidFill>
                <a:schemeClr val="tx1"/>
              </a:solidFill>
            </a:endParaRPr>
          </a:p>
          <a:p>
            <a:pPr marL="342900" indent="-342900" algn="l">
              <a:lnSpc>
                <a:spcPct val="120000"/>
              </a:lnSpc>
              <a:spcBef>
                <a:spcPts val="60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2000" b="1">
                <a:sym typeface="+mn-ea"/>
              </a:rPr>
              <a:t>研究者不配合监查/稽查：□不适用，□是，□否</a:t>
            </a:r>
            <a:endParaRPr lang="zh-CN" altLang="en-US" sz="2000" b="1"/>
          </a:p>
          <a:p>
            <a:pPr marL="342900" indent="-342900" algn="l">
              <a:lnSpc>
                <a:spcPct val="120000"/>
              </a:lnSpc>
              <a:spcBef>
                <a:spcPts val="60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2000" b="1">
                <a:sym typeface="+mn-ea"/>
              </a:rPr>
              <a:t>对偏离事件不予以纠正；□不适用，□是，□否</a:t>
            </a:r>
            <a:endParaRPr lang="zh-CN" altLang="en-US" sz="2000" b="1">
              <a:sym typeface="+mn-ea"/>
            </a:endParaRPr>
          </a:p>
          <a:p>
            <a:pPr marL="342900" indent="-342900" algn="l">
              <a:lnSpc>
                <a:spcPct val="120000"/>
              </a:lnSpc>
              <a:spcBef>
                <a:spcPts val="60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2000" b="1">
                <a:sym typeface="+mn-ea"/>
              </a:rPr>
              <a:t>轻微偏离方案：偏离了事先设计流程但不会对研究参与者/数据造成不利影响，不会影响数据质量与完整性的偏离方案：□不适用，□是，□否</a:t>
            </a:r>
            <a:endParaRPr lang="zh-CN" altLang="en-US" sz="2000" b="1"/>
          </a:p>
          <a:p>
            <a:pPr marL="342900" indent="-342900" algn="l">
              <a:lnSpc>
                <a:spcPct val="120000"/>
              </a:lnSpc>
              <a:spcBef>
                <a:spcPts val="600"/>
              </a:spcBef>
              <a:buClrTx/>
              <a:buSzTx/>
              <a:buFont typeface="Arial" panose="020B0604020202020204" pitchFamily="34" charset="0"/>
              <a:buChar char="•"/>
            </a:pPr>
            <a:endParaRPr lang="zh-CN" altLang="en-US" sz="2000" b="1"/>
          </a:p>
          <a:p>
            <a:pPr marL="342900" indent="-342900">
              <a:lnSpc>
                <a:spcPct val="12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endParaRPr lang="zh-CN" altLang="en-US" sz="2000" b="1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2068195" y="762635"/>
            <a:ext cx="340042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sz="2800" b="1" dirty="0" smtClean="0">
                <a:latin typeface="宋体" panose="02010600030101010101" pitchFamily="2" charset="-122"/>
                <a:sym typeface="+mn-ea"/>
              </a:rPr>
              <a:t>一、</a:t>
            </a:r>
            <a:r>
              <a:rPr lang="zh-CN" altLang="en-US" sz="2800" b="1">
                <a:sym typeface="+mn-ea"/>
              </a:rPr>
              <a:t>偏离</a:t>
            </a:r>
            <a:r>
              <a:rPr sz="2800" b="1" dirty="0" smtClean="0">
                <a:latin typeface="宋体" panose="02010600030101010101" pitchFamily="2" charset="-122"/>
                <a:sym typeface="+mn-ea"/>
              </a:rPr>
              <a:t>方案的情况</a:t>
            </a:r>
            <a:endParaRPr sz="2800" b="1" dirty="0" smtClean="0"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18210" y="1560830"/>
            <a:ext cx="9751060" cy="12268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>
              <a:lnSpc>
                <a:spcPct val="120000"/>
              </a:lnSpc>
              <a:spcBef>
                <a:spcPts val="600"/>
              </a:spcBef>
              <a:buFont typeface="Wingdings" panose="05000000000000000000" charset="0"/>
              <a:buNone/>
            </a:pPr>
            <a:r>
              <a:rPr lang="en-US" altLang="en-US" sz="2400" b="1"/>
              <a:t></a:t>
            </a:r>
            <a:r>
              <a:rPr lang="zh-CN" altLang="en-US" sz="2400" b="1"/>
              <a:t>偏离方案事件的描述（什么原因导致了什么偏离方案事件）：</a:t>
            </a:r>
            <a:r>
              <a:rPr lang="en-US" altLang="zh-CN" sz="2400" b="1"/>
              <a:t>                                                                                   </a:t>
            </a:r>
            <a:endParaRPr lang="en-US" altLang="zh-CN" sz="2400" b="1"/>
          </a:p>
          <a:p>
            <a:pPr indent="457200" fontAlgn="auto">
              <a:lnSpc>
                <a:spcPct val="200000"/>
              </a:lnSpc>
              <a:spcBef>
                <a:spcPts val="600"/>
              </a:spcBef>
              <a:buFont typeface="Wingdings" panose="05000000000000000000" charset="0"/>
              <a:buNone/>
            </a:pPr>
            <a:endParaRPr lang="zh-CN" altLang="en-US" sz="2000" b="1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2068195" y="986155"/>
            <a:ext cx="340042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sz="2800" b="1" dirty="0" smtClean="0">
                <a:latin typeface="宋体" panose="02010600030101010101" pitchFamily="2" charset="-122"/>
                <a:sym typeface="+mn-ea"/>
              </a:rPr>
              <a:t>二、</a:t>
            </a:r>
            <a:r>
              <a:rPr lang="zh-CN" altLang="en-US" sz="2800" b="1">
                <a:sym typeface="+mn-ea"/>
              </a:rPr>
              <a:t>偏离</a:t>
            </a:r>
            <a:r>
              <a:rPr sz="2800" b="1" dirty="0" smtClean="0">
                <a:latin typeface="宋体" panose="02010600030101010101" pitchFamily="2" charset="-122"/>
                <a:sym typeface="+mn-ea"/>
              </a:rPr>
              <a:t>方案的影响</a:t>
            </a:r>
            <a:endParaRPr sz="2800" b="1" dirty="0" smtClean="0"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122680" y="1731645"/>
            <a:ext cx="7469505" cy="1799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>
              <a:lnSpc>
                <a:spcPct val="120000"/>
              </a:lnSpc>
              <a:spcBef>
                <a:spcPts val="600"/>
              </a:spcBef>
              <a:buFont typeface="Wingdings" panose="05000000000000000000" charset="0"/>
              <a:buNone/>
            </a:pPr>
            <a:endParaRPr lang="zh-CN" altLang="en-US" sz="2000" b="1"/>
          </a:p>
          <a:p>
            <a:pPr marL="342900" indent="-342900" algn="l">
              <a:lnSpc>
                <a:spcPct val="120000"/>
              </a:lnSpc>
              <a:spcBef>
                <a:spcPts val="600"/>
              </a:spcBef>
              <a:buClrTx/>
              <a:buSzTx/>
              <a:buFont typeface="Wingdings" panose="05000000000000000000" charset="0"/>
              <a:buChar char="Ø"/>
            </a:pPr>
            <a:r>
              <a:rPr lang="en-US" altLang="en-US" sz="2000" b="1">
                <a:solidFill>
                  <a:schemeClr val="tx1"/>
                </a:solidFill>
                <a:sym typeface="+mn-ea"/>
              </a:rPr>
              <a:t></a:t>
            </a:r>
            <a:r>
              <a:rPr lang="zh-CN" altLang="en-US" sz="2000" b="1">
                <a:solidFill>
                  <a:schemeClr val="tx1"/>
                </a:solidFill>
                <a:sym typeface="+mn-ea"/>
              </a:rPr>
              <a:t>是否影响研究参与者的安全：□不适用，□是，□否</a:t>
            </a:r>
            <a:endParaRPr lang="zh-CN" altLang="en-US" sz="2000" b="1">
              <a:solidFill>
                <a:schemeClr val="tx1"/>
              </a:solidFill>
              <a:sym typeface="+mn-ea"/>
            </a:endParaRPr>
          </a:p>
          <a:p>
            <a:pPr marL="342900" indent="-342900" algn="l">
              <a:lnSpc>
                <a:spcPct val="120000"/>
              </a:lnSpc>
              <a:spcBef>
                <a:spcPts val="600"/>
              </a:spcBef>
              <a:buClrTx/>
              <a:buSzTx/>
              <a:buFont typeface="Wingdings" panose="05000000000000000000" charset="0"/>
              <a:buChar char="Ø"/>
            </a:pPr>
            <a:r>
              <a:rPr lang="en-US" altLang="en-US" sz="2000" b="1">
                <a:solidFill>
                  <a:schemeClr val="tx1"/>
                </a:solidFill>
                <a:sym typeface="+mn-ea"/>
              </a:rPr>
              <a:t></a:t>
            </a:r>
            <a:r>
              <a:rPr lang="zh-CN" altLang="en-US" sz="2000" b="1">
                <a:solidFill>
                  <a:schemeClr val="tx1"/>
                </a:solidFill>
                <a:sym typeface="+mn-ea"/>
              </a:rPr>
              <a:t>是否影响研究参与者的权益：□不适用，□是，□否</a:t>
            </a:r>
            <a:endParaRPr lang="zh-CN" altLang="en-US" sz="2000" b="1">
              <a:solidFill>
                <a:schemeClr val="tx1"/>
              </a:solidFill>
              <a:sym typeface="+mn-ea"/>
            </a:endParaRPr>
          </a:p>
          <a:p>
            <a:pPr marL="342900" indent="-342900" algn="l">
              <a:lnSpc>
                <a:spcPct val="120000"/>
              </a:lnSpc>
              <a:spcBef>
                <a:spcPts val="600"/>
              </a:spcBef>
              <a:buClrTx/>
              <a:buSzTx/>
              <a:buFont typeface="Wingdings" panose="05000000000000000000" charset="0"/>
              <a:buChar char="Ø"/>
            </a:pPr>
            <a:r>
              <a:rPr lang="en-US" altLang="en-US" sz="2000" b="1">
                <a:solidFill>
                  <a:schemeClr val="tx1"/>
                </a:solidFill>
                <a:sym typeface="+mn-ea"/>
              </a:rPr>
              <a:t></a:t>
            </a:r>
            <a:r>
              <a:rPr lang="zh-CN" altLang="en-US" sz="2000" b="1">
                <a:solidFill>
                  <a:schemeClr val="tx1"/>
                </a:solidFill>
                <a:sym typeface="+mn-ea"/>
              </a:rPr>
              <a:t>是否对研究结果产生显著影响：□不适用，□是，□否</a:t>
            </a:r>
            <a:endParaRPr lang="zh-CN" altLang="en-US" sz="2000" b="1">
              <a:solidFill>
                <a:schemeClr val="tx1"/>
              </a:solidFill>
              <a:sym typeface="+mn-ea"/>
            </a:endParaRPr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1096645" y="1438910"/>
            <a:ext cx="10042525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zh-CN" altLang="en-US" sz="2800" b="1">
                <a:sym typeface="+mn-ea"/>
              </a:rPr>
              <a:t>三、偏离方案的处理措施（包括对偏离方案事件采取的处理措施、是否对研究参与者采取保护措施、对本部分缺失</a:t>
            </a:r>
            <a:r>
              <a:rPr lang="en-US" altLang="zh-CN" sz="2800" b="1">
                <a:sym typeface="+mn-ea"/>
              </a:rPr>
              <a:t>/</a:t>
            </a:r>
            <a:r>
              <a:rPr lang="zh-CN" altLang="en-US" sz="2800" b="1">
                <a:sym typeface="+mn-ea"/>
              </a:rPr>
              <a:t>不符合方案要求的数据采取何种处理等）</a:t>
            </a:r>
            <a:endParaRPr lang="zh-CN" altLang="en-US" sz="2800" b="1">
              <a:sym typeface="+mn-ea"/>
            </a:endParaRPr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矩形 1"/>
          <p:cNvSpPr/>
          <p:nvPr>
            <p:custDataLst>
              <p:tags r:id="rId1"/>
            </p:custDataLst>
          </p:nvPr>
        </p:nvSpPr>
        <p:spPr>
          <a:xfrm>
            <a:off x="1570990" y="1933575"/>
            <a:ext cx="905002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indent="609600" algn="ctr">
              <a:lnSpc>
                <a:spcPct val="150000"/>
              </a:lnSpc>
            </a:pPr>
            <a:r>
              <a:rPr lang="zh-CN" altLang="en-US" sz="96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谢谢！</a:t>
            </a:r>
            <a:endParaRPr lang="zh-CN" altLang="en-US" sz="96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REFSHAPE" val="510114452"/>
</p:tagLst>
</file>

<file path=ppt/tags/tag2.xml><?xml version="1.0" encoding="utf-8"?>
<p:tagLst xmlns:p="http://schemas.openxmlformats.org/presentationml/2006/main">
  <p:tag name="COMMONDATA" val="eyJoZGlkIjoiNTJlNjM1Y2QyZTAzNTBiOTA0MTEzNTM5NWQ0NzMwN2IifQ=="/>
  <p:tag name="KSO_WPP_MARK_KEY" val="5a8463da-b93e-4dea-ba8b-0d3cd393acd4"/>
  <p:tag name="commondata" val="eyJoZGlkIjoiNmI4OWQ0NTMwMGFiNWFlMzBjNGI2N2Y4YTcyOTBhOTQifQ==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dirty="0"/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641</Words>
  <Application>WPS 演示</Application>
  <PresentationFormat>宽屏</PresentationFormat>
  <Paragraphs>36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</vt:i4>
      </vt:variant>
    </vt:vector>
  </HeadingPairs>
  <TitlesOfParts>
    <vt:vector size="17" baseType="lpstr">
      <vt:lpstr>Arial</vt:lpstr>
      <vt:lpstr>宋体</vt:lpstr>
      <vt:lpstr>Wingdings</vt:lpstr>
      <vt:lpstr>Calibri</vt:lpstr>
      <vt:lpstr>Calibri Light</vt:lpstr>
      <vt:lpstr>Wingdings</vt:lpstr>
      <vt:lpstr>Times New Roman</vt:lpstr>
      <vt:lpstr>微软雅黑</vt:lpstr>
      <vt:lpstr>Arial Unicode MS</vt:lpstr>
      <vt:lpstr>Office 主题</vt:lpstr>
      <vt:lpstr>1_Office 主题</vt:lpstr>
      <vt:lpstr>项目名称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ling su</dc:creator>
  <cp:lastModifiedBy>苏玲</cp:lastModifiedBy>
  <cp:revision>27</cp:revision>
  <dcterms:created xsi:type="dcterms:W3CDTF">2022-07-07T01:01:00Z</dcterms:created>
  <dcterms:modified xsi:type="dcterms:W3CDTF">2025-02-26T01:09:52Z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3220AC3E051A4A90BBCDF6F1E25701E3_13</vt:lpwstr>
  </property>
  <property fmtid="{D5CDD505-2E9C-101B-9397-08002B2CF9AE}" pid="3" name="KSOProductBuildVer">
    <vt:lpwstr>2052-12.1.0.20305</vt:lpwstr>
  </property>
</Properties>
</file>